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C31"/>
    <a:srgbClr val="F0FD4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D4981-49BA-4CA9-8D70-7BC89D6D3788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EF2B9-DD40-49D2-9220-D109E7B59C7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6EF2B9-DD40-49D2-9220-D109E7B59C72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738D5-A303-45AE-9997-C574DDFC0030}" type="datetimeFigureOut">
              <a:rPr lang="es-ES" smtClean="0"/>
              <a:pPr/>
              <a:t>13/09/2014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A6202-2997-4365-AA7C-0B61A364185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45000">
              <a:srgbClr val="FF7A00"/>
            </a:gs>
            <a:gs pos="70000">
              <a:srgbClr val="FFFF00"/>
            </a:gs>
            <a:gs pos="100000">
              <a:srgbClr val="F0FD4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743218"/>
          </a:xfrm>
        </p:spPr>
        <p:txBody>
          <a:bodyPr>
            <a:noAutofit/>
          </a:bodyPr>
          <a:lstStyle/>
          <a:p>
            <a:r>
              <a:rPr lang="it-IT" sz="5400" b="1" dirty="0"/>
              <a:t>Laboratorio Incontro Sacrofano </a:t>
            </a:r>
            <a:r>
              <a:rPr lang="it-IT" sz="5400" b="1" dirty="0" smtClean="0"/>
              <a:t/>
            </a:r>
            <a:br>
              <a:rPr lang="it-IT" sz="5400" b="1" dirty="0" smtClean="0"/>
            </a:br>
            <a:r>
              <a:rPr lang="it-IT" sz="5400" b="1" dirty="0" smtClean="0"/>
              <a:t>13 </a:t>
            </a:r>
            <a:r>
              <a:rPr lang="it-IT" sz="5400" b="1" dirty="0"/>
              <a:t>settembre </a:t>
            </a:r>
            <a:r>
              <a:rPr lang="it-IT" sz="5400" b="1" dirty="0" smtClean="0"/>
              <a:t>2014</a:t>
            </a:r>
            <a:endParaRPr lang="es-ES" sz="54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Ana Prades Villar</a:t>
            </a:r>
          </a:p>
          <a:p>
            <a:r>
              <a:rPr lang="it-IT" b="1" dirty="0" smtClean="0">
                <a:solidFill>
                  <a:srgbClr val="C00000"/>
                </a:solidFill>
              </a:rPr>
              <a:t>Stefano Tedeschi</a:t>
            </a:r>
            <a:endParaRPr lang="es-E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42910" y="500042"/>
            <a:ext cx="7572428" cy="30469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“L’urgenza di evangelizzare gli adulti si fa ancora più pressante quando questi sono </a:t>
            </a:r>
            <a:r>
              <a:rPr kumimoji="0" lang="it-IT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genitori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e, quindi, persone che hanno precise responsabilità educative verso i figli e verso gli altri membri della famiglia. La parrocchia e le coppie di sposi cristiani sono chiamati a mettersi a disposizione di tutti i genitori che chiedono l’iniziazione cristiana dei figli, per </a:t>
            </a:r>
            <a:r>
              <a:rPr kumimoji="0" lang="it-IT" sz="2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aiutarli a riscoprire Gesù Cristo e a camminare dietro di lui assieme ai loro figli.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” 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14414" y="4071942"/>
            <a:ext cx="6845544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/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Per questo “si tratta di passare da un’iniziazione cristiana dei fanciulli e dei ragazzi accompagnata dal tentativo di coinvolgere i genitori ad una </a:t>
            </a:r>
          </a:p>
          <a:p>
            <a:pPr lvl="0" algn="ctr"/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itchFamily="34" charset="0"/>
                <a:cs typeface="Times New Roman" pitchFamily="18" charset="0"/>
              </a:rPr>
              <a:t>re-iniziazione cristiana dei genitori che coinvolga i fanciulli e i ragazzi.” 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algn="ctr"/>
            <a:endParaRPr lang="es-E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71538" y="1000108"/>
            <a:ext cx="6858048" cy="5262979"/>
          </a:xfrm>
          <a:prstGeom prst="rect">
            <a:avLst/>
          </a:prstGeom>
          <a:solidFill>
            <a:schemeClr val="accent1"/>
          </a:solidFill>
          <a:ln w="762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2800" b="1" i="1" dirty="0" smtClean="0">
                <a:solidFill>
                  <a:schemeClr val="bg1"/>
                </a:solidFill>
              </a:rPr>
              <a:t>“Evangelizzare </a:t>
            </a:r>
            <a:r>
              <a:rPr lang="it-IT" sz="2800" b="1" i="1" dirty="0">
                <a:solidFill>
                  <a:schemeClr val="bg1"/>
                </a:solidFill>
              </a:rPr>
              <a:t>i genitori </a:t>
            </a:r>
            <a:r>
              <a:rPr lang="it-IT" sz="2800" b="1" dirty="0">
                <a:solidFill>
                  <a:schemeClr val="bg1"/>
                </a:solidFill>
              </a:rPr>
              <a:t>significa far risaltare l’eco delle </a:t>
            </a:r>
            <a:r>
              <a:rPr lang="it-IT" sz="2800" b="1" i="1" dirty="0">
                <a:solidFill>
                  <a:schemeClr val="bg1"/>
                </a:solidFill>
              </a:rPr>
              <a:t>parole del Signore </a:t>
            </a:r>
            <a:r>
              <a:rPr lang="it-IT" sz="2800" b="1" dirty="0">
                <a:solidFill>
                  <a:schemeClr val="bg1"/>
                </a:solidFill>
              </a:rPr>
              <a:t>dai doni di amore, di pazienza, di umiltà, di ospitalità, di generosità che ogni coppia e ogni famiglia –sia pure tra molte contraddizioni- vive in sé o trova nelle altre. I “contenuti” della catechesi familiare, più che nei libri, vanno cercati dentro la realtà familiare stessa. Ora ogni famiglia vive “in piccolo” la sua storia della salvezza: la presenza, le chiamate e l’amore di Dio vanno scoperti dentro questa “storia di salvezza”.” </a:t>
            </a:r>
            <a:endParaRPr lang="es-E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428596" y="500042"/>
            <a:ext cx="3857652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70C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2400" b="1" dirty="0">
                <a:solidFill>
                  <a:srgbClr val="CC3300"/>
                </a:solidFill>
                <a:ea typeface="Calibri" pitchFamily="34" charset="0"/>
                <a:cs typeface="Arial" pitchFamily="34" charset="0"/>
              </a:rPr>
              <a:t>G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li sposi hanno vissuto il loro </a:t>
            </a:r>
            <a:r>
              <a:rPr kumimoji="0" lang="it-IT" sz="2400" b="1" i="1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esodo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 quando hanno lasciato la loro famiglia di origine per formarne una nuova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72066" y="785794"/>
            <a:ext cx="3786214" cy="30469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>
                <a:solidFill>
                  <a:srgbClr val="CC3300"/>
                </a:solidFill>
                <a:ea typeface="Calibri" pitchFamily="34" charset="0"/>
                <a:cs typeface="Arial" pitchFamily="34" charset="0"/>
              </a:rPr>
              <a:t>H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anno sperimentato il cammino nel </a:t>
            </a:r>
            <a:r>
              <a:rPr kumimoji="0" lang="it-IT" sz="2400" b="1" i="1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deserto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, con le sue prove e tentazioni, quando hanno dovuto imparare a camminare insieme, ad accettarsi con i loro limiti, a perdonarsi.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cs typeface="Arial" pitchFamily="34" charset="0"/>
            </a:endParaRPr>
          </a:p>
          <a:p>
            <a:endParaRPr lang="es-ES" sz="2400" b="1" dirty="0">
              <a:solidFill>
                <a:srgbClr val="CC33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5720" y="2714620"/>
            <a:ext cx="4071966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>
                <a:solidFill>
                  <a:srgbClr val="CC3300"/>
                </a:solidFill>
                <a:ea typeface="Calibri" pitchFamily="34" charset="0"/>
                <a:cs typeface="Arial" pitchFamily="34" charset="0"/>
              </a:rPr>
              <a:t>S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perimentano l’amore fedele di Dio e il dono della </a:t>
            </a:r>
            <a:r>
              <a:rPr kumimoji="0" lang="it-IT" sz="2400" b="1" i="1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terra promessa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 vivendo la loro fedeltà coniugale.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cs typeface="Arial" pitchFamily="34" charset="0"/>
            </a:endParaRPr>
          </a:p>
          <a:p>
            <a:endParaRPr lang="es-ES" sz="2400" b="1" dirty="0">
              <a:solidFill>
                <a:srgbClr val="CC33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286380" y="4357694"/>
            <a:ext cx="35719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b="1" dirty="0">
                <a:solidFill>
                  <a:srgbClr val="CC3300"/>
                </a:solidFill>
                <a:ea typeface="Calibri" pitchFamily="34" charset="0"/>
                <a:cs typeface="Arial" pitchFamily="34" charset="0"/>
              </a:rPr>
              <a:t>V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ivono il mistero del </a:t>
            </a:r>
            <a:r>
              <a:rPr kumimoji="0" lang="it-IT" sz="2400" b="1" i="1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Natale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,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quando accolgono con amore e fiducia i figli.</a:t>
            </a: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5720" y="4929198"/>
            <a:ext cx="4714908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400" b="1" dirty="0">
                <a:solidFill>
                  <a:srgbClr val="CC3300"/>
                </a:solidFill>
                <a:ea typeface="Calibri" pitchFamily="34" charset="0"/>
                <a:cs typeface="Arial" pitchFamily="34" charset="0"/>
              </a:rPr>
              <a:t>A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nnunciano il </a:t>
            </a:r>
            <a:r>
              <a:rPr kumimoji="0" lang="it-IT" sz="2400" b="1" i="1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Regno di Dio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ea typeface="Calibri" pitchFamily="34" charset="0"/>
                <a:cs typeface="Arial" pitchFamily="34" charset="0"/>
              </a:rPr>
              <a:t>con la comunione e la condivisione che cercano di realizzare nella vita di coppia e di famiglia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28596" y="714356"/>
            <a:ext cx="3714776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 smtClean="0">
                <a:solidFill>
                  <a:srgbClr val="CC3300"/>
                </a:solidFill>
              </a:rPr>
              <a:t>Rivivono </a:t>
            </a:r>
            <a:r>
              <a:rPr lang="it-IT" sz="2400" b="1" i="1" dirty="0">
                <a:solidFill>
                  <a:srgbClr val="CC3300"/>
                </a:solidFill>
              </a:rPr>
              <a:t>l’esperienza pasquale</a:t>
            </a:r>
            <a:r>
              <a:rPr lang="it-IT" sz="2400" b="1" dirty="0">
                <a:solidFill>
                  <a:srgbClr val="CC3300"/>
                </a:solidFill>
              </a:rPr>
              <a:t> di Cristo quando, vincendo la tentazione dell’egoismo, si educano alla condivisione e alla solidarietà reciproca</a:t>
            </a:r>
            <a:r>
              <a:rPr lang="it-IT" sz="2400" b="1" dirty="0" smtClean="0">
                <a:solidFill>
                  <a:srgbClr val="CC3300"/>
                </a:solidFill>
              </a:rPr>
              <a:t>.</a:t>
            </a:r>
            <a:endParaRPr lang="es-ES" sz="2400" b="1" dirty="0">
              <a:solidFill>
                <a:srgbClr val="CC33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00562" y="714356"/>
            <a:ext cx="4286280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>
                <a:solidFill>
                  <a:srgbClr val="CC3300"/>
                </a:solidFill>
              </a:rPr>
              <a:t>R</a:t>
            </a:r>
            <a:r>
              <a:rPr lang="it-IT" sz="2400" b="1" dirty="0" smtClean="0">
                <a:solidFill>
                  <a:srgbClr val="CC3300"/>
                </a:solidFill>
              </a:rPr>
              <a:t>ivivono la </a:t>
            </a:r>
            <a:r>
              <a:rPr lang="it-IT" sz="2400" b="1" i="1" dirty="0" smtClean="0">
                <a:solidFill>
                  <a:srgbClr val="CC3300"/>
                </a:solidFill>
              </a:rPr>
              <a:t>Pentecoste</a:t>
            </a:r>
            <a:r>
              <a:rPr lang="it-IT" sz="2400" b="1" dirty="0" smtClean="0">
                <a:solidFill>
                  <a:srgbClr val="CC3300"/>
                </a:solidFill>
              </a:rPr>
              <a:t> quando fanno della loro casa un luogo aperto a tutti, un luogo di accoglienza e di incontro.</a:t>
            </a:r>
            <a:endParaRPr lang="es-ES" sz="2400" b="1" dirty="0">
              <a:solidFill>
                <a:srgbClr val="CC33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85720" y="3286124"/>
            <a:ext cx="3786215" cy="1938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>
                <a:solidFill>
                  <a:srgbClr val="CC3300"/>
                </a:solidFill>
              </a:rPr>
              <a:t>P</a:t>
            </a:r>
            <a:r>
              <a:rPr lang="it-IT" sz="2400" b="1" dirty="0" smtClean="0">
                <a:solidFill>
                  <a:srgbClr val="CC3300"/>
                </a:solidFill>
              </a:rPr>
              <a:t>rolungano </a:t>
            </a:r>
            <a:r>
              <a:rPr lang="it-IT" sz="2400" b="1" i="1" dirty="0" smtClean="0">
                <a:solidFill>
                  <a:srgbClr val="CC3300"/>
                </a:solidFill>
              </a:rPr>
              <a:t>l’eucaristia domenicale</a:t>
            </a:r>
            <a:r>
              <a:rPr lang="it-IT" sz="2400" b="1" dirty="0" smtClean="0">
                <a:solidFill>
                  <a:srgbClr val="CC3300"/>
                </a:solidFill>
              </a:rPr>
              <a:t> quando fanno della loro tavola un segno di condivisione e di comunione.</a:t>
            </a:r>
            <a:endParaRPr lang="es-ES" sz="2400" b="1" dirty="0">
              <a:solidFill>
                <a:srgbClr val="CC33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572000" y="2571744"/>
            <a:ext cx="4154578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>
                <a:solidFill>
                  <a:srgbClr val="CC3300"/>
                </a:solidFill>
              </a:rPr>
              <a:t>T</a:t>
            </a:r>
            <a:r>
              <a:rPr lang="it-IT" sz="2400" b="1" dirty="0" smtClean="0">
                <a:solidFill>
                  <a:srgbClr val="CC3300"/>
                </a:solidFill>
              </a:rPr>
              <a:t>estimoniano l’amore di Dio attraverso i loro </a:t>
            </a:r>
            <a:r>
              <a:rPr lang="it-IT" sz="2400" b="1" i="1" dirty="0" smtClean="0">
                <a:solidFill>
                  <a:srgbClr val="CC3300"/>
                </a:solidFill>
              </a:rPr>
              <a:t>gesti di carità </a:t>
            </a:r>
            <a:r>
              <a:rPr lang="it-IT" sz="2400" b="1" dirty="0" smtClean="0">
                <a:solidFill>
                  <a:srgbClr val="CC3300"/>
                </a:solidFill>
              </a:rPr>
              <a:t>verso i poveri.</a:t>
            </a:r>
            <a:endParaRPr lang="es-ES" sz="2400" b="1" dirty="0" smtClean="0">
              <a:solidFill>
                <a:srgbClr val="CC3300"/>
              </a:solidFill>
            </a:endParaRPr>
          </a:p>
          <a:p>
            <a:pPr lvl="0"/>
            <a:r>
              <a:rPr lang="it-IT" sz="2400" b="1" dirty="0" smtClean="0">
                <a:solidFill>
                  <a:srgbClr val="CC3300"/>
                </a:solidFill>
              </a:rPr>
              <a:t>imparano a tenere lo sguardo rivolto alla </a:t>
            </a:r>
            <a:r>
              <a:rPr lang="it-IT" sz="2400" b="1" i="1" dirty="0" smtClean="0">
                <a:solidFill>
                  <a:srgbClr val="CC3300"/>
                </a:solidFill>
              </a:rPr>
              <a:t>casa del Padre</a:t>
            </a:r>
            <a:r>
              <a:rPr lang="it-IT" sz="2400" b="1" dirty="0" smtClean="0">
                <a:solidFill>
                  <a:srgbClr val="CC3300"/>
                </a:solidFill>
              </a:rPr>
              <a:t>, quando </a:t>
            </a:r>
            <a:endParaRPr lang="es-ES" sz="2400" b="1" dirty="0">
              <a:solidFill>
                <a:srgbClr val="CC33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357554" y="5357826"/>
            <a:ext cx="5343842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lvl="0"/>
            <a:r>
              <a:rPr lang="it-IT" sz="2400" b="1" dirty="0">
                <a:solidFill>
                  <a:srgbClr val="CC3300"/>
                </a:solidFill>
              </a:rPr>
              <a:t>S</a:t>
            </a:r>
            <a:r>
              <a:rPr lang="it-IT" sz="2400" b="1" dirty="0" smtClean="0">
                <a:solidFill>
                  <a:srgbClr val="CC3300"/>
                </a:solidFill>
              </a:rPr>
              <a:t>perimentano la precarietà e il limite della vita umana, nella malattia e nella perdita dei propri cari.</a:t>
            </a:r>
            <a:endParaRPr lang="es-ES" sz="2400" b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28662" y="928670"/>
            <a:ext cx="7215238" cy="45243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it-IT" sz="3200" b="1" dirty="0">
                <a:solidFill>
                  <a:srgbClr val="FF0000"/>
                </a:solidFill>
              </a:rPr>
              <a:t>Con quali obiettivi</a:t>
            </a:r>
            <a:endParaRPr lang="es-ES" sz="3200" b="1" dirty="0">
              <a:solidFill>
                <a:srgbClr val="FF0000"/>
              </a:solidFill>
            </a:endParaRPr>
          </a:p>
          <a:p>
            <a:pPr algn="ctr"/>
            <a:r>
              <a:rPr lang="it-IT" sz="3200" b="1" dirty="0">
                <a:solidFill>
                  <a:srgbClr val="FF0000"/>
                </a:solidFill>
              </a:rPr>
              <a:t> </a:t>
            </a:r>
            <a:endParaRPr lang="es-ES" sz="3200" b="1" dirty="0">
              <a:solidFill>
                <a:srgbClr val="FF0000"/>
              </a:solidFill>
            </a:endParaRPr>
          </a:p>
          <a:p>
            <a:pPr lvl="0" algn="ctr">
              <a:buFont typeface="Arial" pitchFamily="34" charset="0"/>
              <a:buChar char="•"/>
            </a:pPr>
            <a:r>
              <a:rPr lang="it-IT" sz="3200" b="1" dirty="0">
                <a:solidFill>
                  <a:srgbClr val="FF0000"/>
                </a:solidFill>
              </a:rPr>
              <a:t>Non per portarli a ‘fare’ qualcosa in parrocchia, o </a:t>
            </a:r>
            <a:r>
              <a:rPr lang="it-IT" sz="3200" b="1" dirty="0" smtClean="0">
                <a:solidFill>
                  <a:srgbClr val="FF0000"/>
                </a:solidFill>
              </a:rPr>
              <a:t>formare </a:t>
            </a:r>
            <a:r>
              <a:rPr lang="it-IT" sz="3200" b="1" dirty="0">
                <a:solidFill>
                  <a:srgbClr val="FF0000"/>
                </a:solidFill>
              </a:rPr>
              <a:t>un ‘gruppo famiglia</a:t>
            </a:r>
            <a:r>
              <a:rPr lang="it-IT" sz="3200" b="1" dirty="0" smtClean="0">
                <a:solidFill>
                  <a:srgbClr val="FF0000"/>
                </a:solidFill>
              </a:rPr>
              <a:t>’</a:t>
            </a:r>
          </a:p>
          <a:p>
            <a:pPr lvl="0" algn="ctr"/>
            <a:endParaRPr lang="it-IT" sz="3200" b="1" dirty="0" smtClean="0">
              <a:solidFill>
                <a:srgbClr val="FF0000"/>
              </a:solidFill>
            </a:endParaRPr>
          </a:p>
          <a:p>
            <a:pPr lvl="0" algn="ctr">
              <a:buFont typeface="Arial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Per </a:t>
            </a:r>
            <a:r>
              <a:rPr lang="it-IT" sz="3200" b="1" dirty="0">
                <a:solidFill>
                  <a:srgbClr val="FF0000"/>
                </a:solidFill>
              </a:rPr>
              <a:t>proporgli una migliore ‘qualità della vita’, </a:t>
            </a:r>
            <a:r>
              <a:rPr lang="it-IT" sz="3200" b="1" dirty="0" smtClean="0">
                <a:solidFill>
                  <a:srgbClr val="FF0000"/>
                </a:solidFill>
              </a:rPr>
              <a:t>per </a:t>
            </a:r>
            <a:r>
              <a:rPr lang="it-IT" sz="3200" b="1" dirty="0">
                <a:solidFill>
                  <a:srgbClr val="FF0000"/>
                </a:solidFill>
              </a:rPr>
              <a:t>noi è poi l’unica possibile.</a:t>
            </a:r>
            <a:endParaRPr lang="es-ES" sz="3200" b="1" dirty="0">
              <a:solidFill>
                <a:srgbClr val="FF0000"/>
              </a:solidFill>
            </a:endParaRPr>
          </a:p>
          <a:p>
            <a:pPr algn="ctr"/>
            <a:endParaRPr lang="es-E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Come</a:t>
            </a:r>
            <a:r>
              <a:rPr lang="it-IT" b="1" dirty="0" smtClean="0"/>
              <a:t>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3714776"/>
          </a:xfrm>
          <a:ln w="57150"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7030A0"/>
                </a:solidFill>
              </a:rPr>
              <a:t>Alcuni errori da evitare</a:t>
            </a:r>
          </a:p>
          <a:p>
            <a:pPr algn="ctr"/>
            <a:endParaRPr lang="it-IT" sz="4000" b="1" dirty="0">
              <a:solidFill>
                <a:srgbClr val="7030A0"/>
              </a:solidFill>
            </a:endParaRPr>
          </a:p>
          <a:p>
            <a:pPr algn="ctr"/>
            <a:r>
              <a:rPr lang="it-IT" sz="4000" b="1" dirty="0" smtClean="0">
                <a:solidFill>
                  <a:srgbClr val="7030A0"/>
                </a:solidFill>
              </a:rPr>
              <a:t>Qualche indicazione di metodo</a:t>
            </a:r>
          </a:p>
          <a:p>
            <a:pPr algn="ctr"/>
            <a:endParaRPr lang="it-IT" sz="4000" b="1" dirty="0">
              <a:solidFill>
                <a:srgbClr val="7030A0"/>
              </a:solidFill>
            </a:endParaRPr>
          </a:p>
          <a:p>
            <a:pPr algn="ctr"/>
            <a:r>
              <a:rPr lang="it-IT" sz="4000" b="1" dirty="0" smtClean="0">
                <a:solidFill>
                  <a:srgbClr val="7030A0"/>
                </a:solidFill>
              </a:rPr>
              <a:t>Alcuni consigli pratici </a:t>
            </a:r>
            <a:endParaRPr lang="es-ES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14348" y="857232"/>
            <a:ext cx="7500990" cy="50167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7030A0"/>
                </a:solidFill>
              </a:rPr>
              <a:t>Alcuni errori da </a:t>
            </a:r>
            <a:r>
              <a:rPr lang="it-IT" sz="3200" b="1" dirty="0" smtClean="0">
                <a:solidFill>
                  <a:srgbClr val="7030A0"/>
                </a:solidFill>
              </a:rPr>
              <a:t>evitare</a:t>
            </a:r>
          </a:p>
          <a:p>
            <a:pPr algn="ctr"/>
            <a:endParaRPr lang="es-ES" sz="3200" b="1" dirty="0">
              <a:solidFill>
                <a:srgbClr val="7030A0"/>
              </a:solidFill>
            </a:endParaRPr>
          </a:p>
          <a:p>
            <a:pPr lvl="0" algn="ctr">
              <a:buFont typeface="Wingdings" pitchFamily="2" charset="2"/>
              <a:buChar char="q"/>
            </a:pPr>
            <a:r>
              <a:rPr lang="it-IT" sz="3200" b="1" dirty="0" smtClean="0">
                <a:solidFill>
                  <a:srgbClr val="7030A0"/>
                </a:solidFill>
              </a:rPr>
              <a:t> mancanza </a:t>
            </a:r>
            <a:r>
              <a:rPr lang="it-IT" sz="3200" b="1" dirty="0">
                <a:solidFill>
                  <a:srgbClr val="7030A0"/>
                </a:solidFill>
              </a:rPr>
              <a:t>di </a:t>
            </a:r>
            <a:r>
              <a:rPr lang="it-IT" sz="3200" b="1" dirty="0" smtClean="0">
                <a:solidFill>
                  <a:srgbClr val="7030A0"/>
                </a:solidFill>
              </a:rPr>
              <a:t>continuità</a:t>
            </a:r>
          </a:p>
          <a:p>
            <a:pPr lvl="0" algn="ctr">
              <a:buFont typeface="Wingdings" pitchFamily="2" charset="2"/>
              <a:buChar char="q"/>
            </a:pPr>
            <a:endParaRPr lang="es-ES" sz="3200" b="1" dirty="0">
              <a:solidFill>
                <a:srgbClr val="7030A0"/>
              </a:solidFill>
            </a:endParaRPr>
          </a:p>
          <a:p>
            <a:pPr lvl="0" algn="ctr">
              <a:buFont typeface="Wingdings" pitchFamily="2" charset="2"/>
              <a:buChar char="q"/>
            </a:pPr>
            <a:r>
              <a:rPr lang="it-IT" sz="3200" b="1" dirty="0" smtClean="0">
                <a:solidFill>
                  <a:srgbClr val="7030A0"/>
                </a:solidFill>
              </a:rPr>
              <a:t> un </a:t>
            </a:r>
            <a:r>
              <a:rPr lang="it-IT" sz="3200" b="1" dirty="0">
                <a:solidFill>
                  <a:srgbClr val="7030A0"/>
                </a:solidFill>
              </a:rPr>
              <a:t>taglio eccessivamente </a:t>
            </a:r>
            <a:r>
              <a:rPr lang="it-IT" sz="3200" b="1" dirty="0" smtClean="0">
                <a:solidFill>
                  <a:srgbClr val="7030A0"/>
                </a:solidFill>
              </a:rPr>
              <a:t>scolastico</a:t>
            </a:r>
          </a:p>
          <a:p>
            <a:pPr lvl="0" algn="ctr">
              <a:buFont typeface="Wingdings" pitchFamily="2" charset="2"/>
              <a:buChar char="q"/>
            </a:pPr>
            <a:endParaRPr lang="es-ES" sz="3200" b="1" dirty="0">
              <a:solidFill>
                <a:srgbClr val="7030A0"/>
              </a:solidFill>
            </a:endParaRPr>
          </a:p>
          <a:p>
            <a:pPr lvl="0" algn="ctr">
              <a:buFont typeface="Wingdings" pitchFamily="2" charset="2"/>
              <a:buChar char="q"/>
            </a:pPr>
            <a:r>
              <a:rPr lang="it-IT" sz="3200" b="1" dirty="0" smtClean="0">
                <a:solidFill>
                  <a:srgbClr val="7030A0"/>
                </a:solidFill>
              </a:rPr>
              <a:t> tendenza all’astrattezza</a:t>
            </a:r>
          </a:p>
          <a:p>
            <a:pPr lvl="0" algn="ctr">
              <a:buFont typeface="Wingdings" pitchFamily="2" charset="2"/>
              <a:buChar char="q"/>
            </a:pPr>
            <a:endParaRPr lang="es-ES" sz="3200" b="1" dirty="0">
              <a:solidFill>
                <a:srgbClr val="7030A0"/>
              </a:solidFill>
            </a:endParaRPr>
          </a:p>
          <a:p>
            <a:pPr lvl="0" algn="ctr">
              <a:buFont typeface="Wingdings" pitchFamily="2" charset="2"/>
              <a:buChar char="q"/>
            </a:pPr>
            <a:r>
              <a:rPr lang="it-IT" sz="3200" b="1" dirty="0" smtClean="0">
                <a:solidFill>
                  <a:srgbClr val="7030A0"/>
                </a:solidFill>
              </a:rPr>
              <a:t> la passività</a:t>
            </a:r>
            <a:endParaRPr lang="es-ES" sz="3200" b="1" dirty="0">
              <a:solidFill>
                <a:srgbClr val="7030A0"/>
              </a:solidFill>
            </a:endParaRPr>
          </a:p>
          <a:p>
            <a:pPr algn="ctr"/>
            <a:endParaRPr lang="es-ES" sz="32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60016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Cosa si fa in Diocesi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Incontri saltuari con il parroco durante l’anno, secondo modalità e tematiche le più diverse. Nei tempi liturgici forti o in prossimità della celebrazione dei sacramenti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it-IT" sz="2400" b="1" dirty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tinerari più strutturati con incontri mensili secondo un programma stabilito che si propone come accompagnamento. Forte ancoraggio nella Parola di Dio con momenti di condivisione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it-IT" sz="2400" b="1" dirty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tinerari simili ai precedenti, ma con la caratteristica di essere anche agganciati ai percorsi dei bambini, con una sorta di percorso parallelo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lang="it-IT" sz="2400" b="1" dirty="0">
                <a:solidFill>
                  <a:srgbClr val="7030A0"/>
                </a:solidFill>
                <a:ea typeface="Calibri" pitchFamily="34" charset="0"/>
                <a:cs typeface="Times New Roman" pitchFamily="18" charset="0"/>
              </a:rPr>
              <a:t>U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ea typeface="Calibri" pitchFamily="34" charset="0"/>
                <a:cs typeface="Times New Roman" pitchFamily="18" charset="0"/>
              </a:rPr>
              <a:t>na catechesi interamente affidata ai genitori, che si incontrano con il parroco a scadenze regolari, e che ricevono da lui del materiale per poter svolgere questo compito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000108"/>
            <a:ext cx="9144000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3200" b="1" dirty="0" smtClean="0">
                <a:solidFill>
                  <a:schemeClr val="tx2"/>
                </a:solidFill>
                <a:ea typeface="Calibri" pitchFamily="34" charset="0"/>
                <a:cs typeface="Times New Roman" pitchFamily="18" charset="0"/>
              </a:rPr>
              <a:t>Partire da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Calibri" pitchFamily="34" charset="0"/>
                <a:cs typeface="Times New Roman" pitchFamily="18" charset="0"/>
              </a:rPr>
              <a:t>lle tre “A”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Calibri" pitchFamily="34" charset="0"/>
                <a:cs typeface="Times New Roman" pitchFamily="18" charset="0"/>
              </a:rPr>
              <a:t>Accogliere / Ascoltare / Accompagnare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Calibri" pitchFamily="34" charset="0"/>
                <a:cs typeface="Times New Roman" pitchFamily="18" charset="0"/>
              </a:rPr>
              <a:t>Il momento dell’accoglienza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it-IT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it-IT" sz="3200" b="1" dirty="0">
                <a:solidFill>
                  <a:schemeClr val="tx2"/>
                </a:solidFill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Calibri" pitchFamily="34" charset="0"/>
                <a:cs typeface="Times New Roman" pitchFamily="18" charset="0"/>
              </a:rPr>
              <a:t>uoni rapporti interpersonali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it-IT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Calibri" pitchFamily="34" charset="0"/>
                <a:cs typeface="Times New Roman" pitchFamily="18" charset="0"/>
              </a:rPr>
              <a:t>Motivare e far partecipare i genitori</a:t>
            </a:r>
            <a:endParaRPr kumimoji="0" lang="it-IT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714356"/>
            <a:ext cx="6072230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Partire sempre dalle forze che si </a:t>
            </a:r>
            <a:r>
              <a:rPr lang="it-IT" sz="2800" b="1" dirty="0" smtClean="0">
                <a:solidFill>
                  <a:srgbClr val="FF0000"/>
                </a:solidFill>
              </a:rPr>
              <a:t>hanno </a:t>
            </a:r>
            <a:r>
              <a:rPr lang="it-IT" sz="2800" b="1" dirty="0">
                <a:solidFill>
                  <a:srgbClr val="FF0000"/>
                </a:solidFill>
              </a:rPr>
              <a:t>a disposizione </a:t>
            </a:r>
            <a:r>
              <a:rPr lang="it-IT" sz="2800" b="1" dirty="0" smtClean="0">
                <a:solidFill>
                  <a:srgbClr val="FF0000"/>
                </a:solidFill>
              </a:rPr>
              <a:t>dandosi però un </a:t>
            </a:r>
            <a:r>
              <a:rPr lang="it-IT" sz="2800" b="1" dirty="0">
                <a:solidFill>
                  <a:srgbClr val="FF0000"/>
                </a:solidFill>
              </a:rPr>
              <a:t>obiettivo più ‘alto</a:t>
            </a:r>
            <a:r>
              <a:rPr lang="it-IT" sz="2800" b="1" dirty="0" smtClean="0">
                <a:solidFill>
                  <a:srgbClr val="FF0000"/>
                </a:solidFill>
              </a:rPr>
              <a:t>’</a:t>
            </a:r>
            <a:endParaRPr lang="es-ES" sz="2800" b="1" dirty="0">
              <a:solidFill>
                <a:srgbClr val="FF0000"/>
              </a:solidFill>
            </a:endParaRPr>
          </a:p>
          <a:p>
            <a:r>
              <a:rPr lang="it-IT" sz="2800" b="1" dirty="0">
                <a:solidFill>
                  <a:srgbClr val="FF0000"/>
                </a:solidFill>
              </a:rPr>
              <a:t> </a:t>
            </a:r>
            <a:endParaRPr lang="es-ES" sz="2800" b="1" dirty="0">
              <a:solidFill>
                <a:srgbClr val="FF0000"/>
              </a:solidFill>
            </a:endParaRPr>
          </a:p>
          <a:p>
            <a:pPr algn="ctr"/>
            <a:r>
              <a:rPr lang="it-IT" sz="2800" b="1" dirty="0">
                <a:solidFill>
                  <a:srgbClr val="FF0000"/>
                </a:solidFill>
              </a:rPr>
              <a:t>Dimenticare espressioni come “si è fatto sempre così”; “questo da noi non si può fare”; “è troppo difficile” ecc.</a:t>
            </a:r>
            <a:endParaRPr lang="es-ES" sz="2800" b="1" dirty="0">
              <a:solidFill>
                <a:srgbClr val="FF0000"/>
              </a:solidFill>
            </a:endParaRPr>
          </a:p>
          <a:p>
            <a:endParaRPr lang="es-ES" sz="2800" b="1" dirty="0">
              <a:solidFill>
                <a:srgbClr val="FF0000"/>
              </a:solidFill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714348" y="2285992"/>
            <a:ext cx="5214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CuadroTexto"/>
          <p:cNvSpPr txBox="1"/>
          <p:nvPr/>
        </p:nvSpPr>
        <p:spPr>
          <a:xfrm>
            <a:off x="1285852" y="4643446"/>
            <a:ext cx="7358114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Il cammino con le famiglie deve essere pensato in collaborazione con i catechisti che si occupano dei bambini </a:t>
            </a:r>
            <a:endParaRPr lang="es-E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654164"/>
          </a:xfrm>
        </p:spPr>
        <p:txBody>
          <a:bodyPr>
            <a:noAutofit/>
          </a:bodyPr>
          <a:lstStyle/>
          <a:p>
            <a:r>
              <a:rPr lang="it-IT" sz="6000" b="1" dirty="0"/>
              <a:t>Chi?  </a:t>
            </a:r>
            <a:r>
              <a:rPr lang="it-IT" sz="6000" b="1" dirty="0" smtClean="0"/>
              <a:t/>
            </a:r>
            <a:br>
              <a:rPr lang="it-IT" sz="6000" b="1" dirty="0" smtClean="0"/>
            </a:br>
            <a:r>
              <a:rPr lang="it-IT" sz="6000" b="1" dirty="0" smtClean="0"/>
              <a:t>I destinatari</a:t>
            </a:r>
            <a:endParaRPr lang="es-ES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  <a:ln w="1905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4000" dirty="0"/>
              <a:t>Chi </a:t>
            </a:r>
            <a:r>
              <a:rPr lang="it-IT" sz="4000" dirty="0" smtClean="0"/>
              <a:t>sono i </a:t>
            </a:r>
            <a:r>
              <a:rPr lang="it-IT" sz="4000" dirty="0"/>
              <a:t>genitori che portano i figli alla catechesi a Roma nel 2014? </a:t>
            </a:r>
            <a:endParaRPr lang="it-IT" sz="4000" dirty="0" smtClean="0"/>
          </a:p>
          <a:p>
            <a:pPr algn="ctr"/>
            <a:r>
              <a:rPr lang="it-IT" sz="4000" dirty="0" smtClean="0"/>
              <a:t>E </a:t>
            </a:r>
            <a:r>
              <a:rPr lang="it-IT" sz="4000" dirty="0"/>
              <a:t>perché li portano ancora in parrocchia?</a:t>
            </a:r>
            <a:endParaRPr lang="es-ES" sz="4000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chemeClr val="tx2">
                <a:lumMod val="20000"/>
                <a:lumOff val="80000"/>
              </a:schemeClr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it-IT" sz="4800" dirty="0" smtClean="0"/>
              <a:t/>
            </a:r>
            <a:br>
              <a:rPr lang="it-IT" sz="4800" dirty="0" smtClean="0"/>
            </a:br>
            <a:r>
              <a:rPr lang="it-IT" sz="4800" dirty="0" smtClean="0"/>
              <a:t>Un </a:t>
            </a:r>
            <a:r>
              <a:rPr lang="it-IT" sz="4800" dirty="0"/>
              <a:t>possibile itinerario.</a:t>
            </a:r>
            <a:r>
              <a:rPr lang="es-ES" sz="4800" dirty="0"/>
              <a:t/>
            </a:r>
            <a:br>
              <a:rPr lang="es-ES" sz="4800" dirty="0"/>
            </a:br>
            <a:endParaRPr lang="es-ES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000660"/>
          </a:xfrm>
          <a:ln w="57150">
            <a:solidFill>
              <a:srgbClr val="C00000"/>
            </a:solidFill>
            <a:prstDash val="lgDash"/>
          </a:ln>
        </p:spPr>
        <p:txBody>
          <a:bodyPr>
            <a:noAutofit/>
          </a:bodyPr>
          <a:lstStyle/>
          <a:p>
            <a:pPr lvl="0"/>
            <a:endParaRPr lang="it-IT" sz="2200" b="1" dirty="0" smtClean="0"/>
          </a:p>
          <a:p>
            <a:pPr lvl="0"/>
            <a:r>
              <a:rPr lang="it-IT" sz="2400" b="1" dirty="0" smtClean="0"/>
              <a:t>Una </a:t>
            </a:r>
            <a:r>
              <a:rPr lang="it-IT" sz="2400" b="1" dirty="0"/>
              <a:t>serie di incontri </a:t>
            </a:r>
            <a:r>
              <a:rPr lang="it-IT" sz="2400" b="1" dirty="0" smtClean="0"/>
              <a:t>la </a:t>
            </a:r>
            <a:r>
              <a:rPr lang="it-IT" sz="2400" b="1" dirty="0"/>
              <a:t>domenica mattina dopo la messa, con un itinerario che abbia una sua logica interna, </a:t>
            </a:r>
            <a:r>
              <a:rPr lang="it-IT" sz="2400" b="1" dirty="0" smtClean="0"/>
              <a:t>da spiegare all’inizio</a:t>
            </a:r>
            <a:endParaRPr lang="es-ES" sz="2400" b="1" dirty="0"/>
          </a:p>
          <a:p>
            <a:pPr lvl="0"/>
            <a:r>
              <a:rPr lang="it-IT" sz="2400" b="1" dirty="0"/>
              <a:t>Il primo anno può essere destinato ad alcune esperienze di base: riscoprire le proprie radici; la famiglia come comunità primaria; l’esperienza del perdono; la preghiera in famiglia ecc.</a:t>
            </a:r>
            <a:endParaRPr lang="es-ES" sz="2400" b="1" dirty="0"/>
          </a:p>
          <a:p>
            <a:pPr lvl="0"/>
            <a:r>
              <a:rPr lang="it-IT" sz="2400" b="1" dirty="0"/>
              <a:t>Il secondo anno può essere centrato maggiormente sull’esperienza dell’eucaristia collegata alla vita </a:t>
            </a:r>
            <a:r>
              <a:rPr lang="it-IT" sz="2400" b="1" dirty="0" smtClean="0"/>
              <a:t>familiare</a:t>
            </a:r>
            <a:endParaRPr lang="es-ES" sz="2400" b="1" dirty="0"/>
          </a:p>
          <a:p>
            <a:pPr lvl="0"/>
            <a:r>
              <a:rPr lang="it-IT" sz="2400" b="1" dirty="0"/>
              <a:t>L’importanza della messa domenicale: come farla diventare un’esperienza familiare?</a:t>
            </a:r>
            <a:endParaRPr lang="es-ES" sz="2400" b="1" dirty="0"/>
          </a:p>
          <a:p>
            <a:pPr lvl="0"/>
            <a:r>
              <a:rPr lang="it-IT" sz="2400" b="1" dirty="0"/>
              <a:t>Qualche possibile incontro più lungo (un pomeriggio, una giornata insieme, una passeggiata per Roma ecc.)</a:t>
            </a:r>
            <a:endParaRPr lang="es-ES" sz="2400" b="1" dirty="0"/>
          </a:p>
          <a:p>
            <a:endParaRPr lang="es-E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64999">
              <a:schemeClr val="accent1">
                <a:lumMod val="20000"/>
                <a:lumOff val="80000"/>
              </a:schemeClr>
            </a:gs>
            <a:gs pos="100000">
              <a:srgbClr val="0070C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/>
              <a:t>Un incontro - tipo</a:t>
            </a:r>
            <a:endParaRPr lang="es-ES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 w="57150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lvl="0"/>
            <a:r>
              <a:rPr lang="it-IT" b="1" dirty="0"/>
              <a:t>D</a:t>
            </a:r>
            <a:r>
              <a:rPr lang="it-IT" b="1" dirty="0" smtClean="0"/>
              <a:t>urata </a:t>
            </a:r>
            <a:r>
              <a:rPr lang="it-IT" b="1" dirty="0"/>
              <a:t>tra un’ora e un’ora e mezza.</a:t>
            </a:r>
            <a:endParaRPr lang="es-ES" b="1" dirty="0"/>
          </a:p>
          <a:p>
            <a:pPr lvl="0"/>
            <a:r>
              <a:rPr lang="it-IT" b="1" dirty="0"/>
              <a:t>B</a:t>
            </a:r>
            <a:r>
              <a:rPr lang="it-IT" b="1" dirty="0" smtClean="0"/>
              <a:t>reve </a:t>
            </a:r>
            <a:r>
              <a:rPr lang="it-IT" b="1" dirty="0"/>
              <a:t>introduzione sul </a:t>
            </a:r>
            <a:r>
              <a:rPr lang="it-IT" b="1" dirty="0" smtClean="0"/>
              <a:t>tema: riferimento alla </a:t>
            </a:r>
            <a:r>
              <a:rPr lang="it-IT" b="1" dirty="0"/>
              <a:t>Parola di Dio, </a:t>
            </a:r>
            <a:r>
              <a:rPr lang="it-IT" b="1" dirty="0" smtClean="0"/>
              <a:t>da collegare sempre all’esperienza quotidiana.</a:t>
            </a:r>
            <a:endParaRPr lang="es-ES" b="1" dirty="0"/>
          </a:p>
          <a:p>
            <a:pPr lvl="0"/>
            <a:r>
              <a:rPr lang="it-IT" b="1" dirty="0"/>
              <a:t>M</a:t>
            </a:r>
            <a:r>
              <a:rPr lang="it-IT" b="1" dirty="0" smtClean="0"/>
              <a:t>omento </a:t>
            </a:r>
            <a:r>
              <a:rPr lang="it-IT" b="1" dirty="0"/>
              <a:t>di condivisione, </a:t>
            </a:r>
            <a:r>
              <a:rPr lang="it-IT" b="1" dirty="0" smtClean="0"/>
              <a:t>tutti insieme </a:t>
            </a:r>
            <a:r>
              <a:rPr lang="it-IT" b="1" dirty="0"/>
              <a:t>o in gruppi più piccoli </a:t>
            </a:r>
            <a:r>
              <a:rPr lang="it-IT" b="1" dirty="0" smtClean="0"/>
              <a:t>con alcune domande preparate</a:t>
            </a:r>
            <a:endParaRPr lang="es-ES" b="1" dirty="0"/>
          </a:p>
          <a:p>
            <a:pPr lvl="0"/>
            <a:r>
              <a:rPr lang="it-IT" b="1" dirty="0"/>
              <a:t>P</a:t>
            </a:r>
            <a:r>
              <a:rPr lang="it-IT" b="1" dirty="0" smtClean="0"/>
              <a:t>reghiera </a:t>
            </a:r>
            <a:r>
              <a:rPr lang="it-IT" b="1" dirty="0"/>
              <a:t>finale in comune </a:t>
            </a:r>
            <a:r>
              <a:rPr lang="it-IT" b="1" dirty="0" smtClean="0"/>
              <a:t>   </a:t>
            </a:r>
            <a:endParaRPr lang="es-ES" b="1" dirty="0"/>
          </a:p>
          <a:p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571480"/>
            <a:ext cx="6500858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it-IT" sz="2800" b="1" dirty="0">
                <a:solidFill>
                  <a:srgbClr val="FF0000"/>
                </a:solidFill>
              </a:rPr>
              <a:t>Quanti sono?</a:t>
            </a:r>
            <a:r>
              <a:rPr lang="it-IT" sz="2800" dirty="0"/>
              <a:t> </a:t>
            </a:r>
            <a:endParaRPr lang="it-IT" sz="2800" dirty="0" smtClean="0"/>
          </a:p>
          <a:p>
            <a:pPr lvl="0">
              <a:buFontTx/>
              <a:buChar char="-"/>
            </a:pPr>
            <a:r>
              <a:rPr lang="it-IT" sz="2800" b="1" dirty="0" smtClean="0"/>
              <a:t>Una </a:t>
            </a:r>
            <a:r>
              <a:rPr lang="it-IT" sz="2800" b="1" dirty="0"/>
              <a:t>percentuale ancora significativa </a:t>
            </a:r>
            <a:r>
              <a:rPr lang="it-IT" sz="2800" b="1" dirty="0" smtClean="0"/>
              <a:t>?</a:t>
            </a:r>
          </a:p>
          <a:p>
            <a:pPr lvl="0">
              <a:buFontTx/>
              <a:buChar char="-"/>
            </a:pPr>
            <a:r>
              <a:rPr lang="it-IT" sz="2800" b="1" dirty="0" smtClean="0"/>
              <a:t>Un </a:t>
            </a:r>
            <a:r>
              <a:rPr lang="it-IT" sz="2800" b="1" dirty="0"/>
              <a:t>numero minimo rispetto alle famiglie che vivono nel territorio?</a:t>
            </a:r>
            <a:endParaRPr lang="es-ES" sz="2800" b="1" dirty="0"/>
          </a:p>
          <a:p>
            <a:endParaRPr lang="es-ES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785786" y="3571876"/>
            <a:ext cx="6572296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Che tipo di famiglie?</a:t>
            </a:r>
            <a:r>
              <a:rPr lang="it-IT" sz="2800" dirty="0"/>
              <a:t> </a:t>
            </a:r>
            <a:endParaRPr lang="it-IT" sz="2800" dirty="0" smtClean="0"/>
          </a:p>
          <a:p>
            <a:r>
              <a:rPr lang="it-IT" sz="2800" dirty="0" smtClean="0"/>
              <a:t>-</a:t>
            </a:r>
            <a:r>
              <a:rPr lang="it-IT" sz="2800" b="1" dirty="0" smtClean="0"/>
              <a:t>Una </a:t>
            </a:r>
            <a:r>
              <a:rPr lang="it-IT" sz="2800" b="1" dirty="0"/>
              <a:t>grande diversità di situazioni familiari, e non solo per esperienze di separazioni o </a:t>
            </a:r>
            <a:r>
              <a:rPr lang="it-IT" sz="2800" b="1" dirty="0" smtClean="0"/>
              <a:t>abbandoni</a:t>
            </a:r>
          </a:p>
          <a:p>
            <a:r>
              <a:rPr lang="it-IT" sz="2800" b="1" dirty="0" smtClean="0"/>
              <a:t>-La </a:t>
            </a:r>
            <a:r>
              <a:rPr lang="it-IT" sz="2800" b="1" dirty="0"/>
              <a:t>necessità di conoscerle meglio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85786" y="1000108"/>
            <a:ext cx="7286676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La maggioranza di queste famiglie non frequenta la parrocchia nelle sue attività consuete e </a:t>
            </a:r>
            <a:r>
              <a:rPr lang="it-IT" sz="2800" b="1" dirty="0" smtClean="0">
                <a:solidFill>
                  <a:srgbClr val="0070C0"/>
                </a:solidFill>
              </a:rPr>
              <a:t>a volte non </a:t>
            </a:r>
            <a:r>
              <a:rPr lang="it-IT" sz="2800" b="1" dirty="0">
                <a:solidFill>
                  <a:srgbClr val="0070C0"/>
                </a:solidFill>
              </a:rPr>
              <a:t>partecipa nemmeno all’Eucarestia domenicale</a:t>
            </a:r>
            <a:endParaRPr lang="es-ES" sz="2800" b="1" dirty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28728" y="4000504"/>
            <a:ext cx="6143668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Hanno spesso ricordi di una esperienza religiosa e di Chiesa che </a:t>
            </a:r>
            <a:r>
              <a:rPr lang="it-IT" sz="2800" b="1" dirty="0" smtClean="0">
                <a:solidFill>
                  <a:srgbClr val="0070C0"/>
                </a:solidFill>
              </a:rPr>
              <a:t>appartengono </a:t>
            </a:r>
            <a:r>
              <a:rPr lang="it-IT" sz="2800" b="1" dirty="0">
                <a:solidFill>
                  <a:srgbClr val="0070C0"/>
                </a:solidFill>
              </a:rPr>
              <a:t>alla loro </a:t>
            </a:r>
            <a:r>
              <a:rPr lang="it-IT" sz="2800" b="1" dirty="0" smtClean="0">
                <a:solidFill>
                  <a:srgbClr val="0070C0"/>
                </a:solidFill>
              </a:rPr>
              <a:t>infanzia.</a:t>
            </a:r>
            <a:endParaRPr lang="es-ES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500042"/>
            <a:ext cx="7000924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6C31"/>
                </a:solidFill>
              </a:rPr>
              <a:t>In </a:t>
            </a:r>
            <a:r>
              <a:rPr lang="it-IT" sz="2800" b="1" dirty="0" smtClean="0">
                <a:solidFill>
                  <a:srgbClr val="006C31"/>
                </a:solidFill>
              </a:rPr>
              <a:t>alcuni </a:t>
            </a:r>
            <a:r>
              <a:rPr lang="it-IT" sz="2800" b="1" dirty="0">
                <a:solidFill>
                  <a:srgbClr val="006C31"/>
                </a:solidFill>
              </a:rPr>
              <a:t>casi si aspettano ancora una “dottrina”</a:t>
            </a:r>
            <a:endParaRPr lang="es-ES" sz="2800" b="1" dirty="0">
              <a:solidFill>
                <a:srgbClr val="006C31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14414" y="2428868"/>
            <a:ext cx="6858048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Una parte mostra di avere una relazione negativa con la Chiesa istituzionale</a:t>
            </a:r>
            <a:r>
              <a:rPr kumimoji="0" lang="it-IT" sz="28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anche se </a:t>
            </a:r>
            <a:r>
              <a:rPr lang="it-IT" sz="2800" b="1" dirty="0" smtClean="0">
                <a:solidFill>
                  <a:schemeClr val="accent6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a volte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più per adesione ad una visione corrente che per esperienze personali.</a:t>
            </a: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71736" y="5143512"/>
            <a:ext cx="571504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6C31"/>
                </a:solidFill>
              </a:rPr>
              <a:t>Non capiscono il ‘parrocchialese</a:t>
            </a:r>
            <a:r>
              <a:rPr lang="it-IT" sz="2800" b="1" dirty="0" smtClean="0">
                <a:solidFill>
                  <a:srgbClr val="006C31"/>
                </a:solidFill>
              </a:rPr>
              <a:t>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1000108"/>
            <a:ext cx="6143668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rgbClr val="C00000"/>
                </a:solidFill>
              </a:rPr>
              <a:t>Un dato </a:t>
            </a:r>
            <a:r>
              <a:rPr lang="it-IT" sz="3600" b="1" dirty="0" smtClean="0">
                <a:solidFill>
                  <a:srgbClr val="C00000"/>
                </a:solidFill>
              </a:rPr>
              <a:t>certo: </a:t>
            </a:r>
            <a:r>
              <a:rPr lang="it-IT" sz="3600" b="1" dirty="0">
                <a:solidFill>
                  <a:srgbClr val="C00000"/>
                </a:solidFill>
              </a:rPr>
              <a:t>sono tutti genitori.</a:t>
            </a:r>
            <a:endParaRPr lang="es-ES" sz="3600" b="1" dirty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643174" y="3429000"/>
            <a:ext cx="6143668" cy="23083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rgbClr val="C00000"/>
                </a:solidFill>
              </a:rPr>
              <a:t>In molte di queste famiglie </a:t>
            </a:r>
            <a:r>
              <a:rPr lang="it-IT" sz="3600" b="1" dirty="0" smtClean="0">
                <a:solidFill>
                  <a:srgbClr val="C00000"/>
                </a:solidFill>
              </a:rPr>
              <a:t>si trova </a:t>
            </a:r>
            <a:r>
              <a:rPr lang="it-IT" sz="3600" b="1" dirty="0">
                <a:solidFill>
                  <a:srgbClr val="C00000"/>
                </a:solidFill>
              </a:rPr>
              <a:t>una profondità di esperienze  </a:t>
            </a:r>
            <a:r>
              <a:rPr lang="it-IT" sz="3600" b="1" dirty="0" smtClean="0">
                <a:solidFill>
                  <a:srgbClr val="C00000"/>
                </a:solidFill>
              </a:rPr>
              <a:t>di vita spesso </a:t>
            </a:r>
            <a:r>
              <a:rPr lang="it-IT" sz="3600" b="1" dirty="0">
                <a:solidFill>
                  <a:srgbClr val="C00000"/>
                </a:solidFill>
              </a:rPr>
              <a:t>nascosta </a:t>
            </a:r>
            <a:endParaRPr lang="es-ES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00100" y="928670"/>
            <a:ext cx="7000924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C00000"/>
                </a:solidFill>
              </a:rPr>
              <a:t>Bisogna </a:t>
            </a:r>
            <a:r>
              <a:rPr lang="it-IT" sz="2800" b="1" dirty="0">
                <a:solidFill>
                  <a:srgbClr val="C00000"/>
                </a:solidFill>
              </a:rPr>
              <a:t>accogliere senza pregiudizi </a:t>
            </a:r>
            <a:r>
              <a:rPr lang="it-IT" sz="2800" b="1" dirty="0" smtClean="0">
                <a:solidFill>
                  <a:srgbClr val="C00000"/>
                </a:solidFill>
              </a:rPr>
              <a:t>queste </a:t>
            </a:r>
            <a:r>
              <a:rPr lang="it-IT" sz="2800" b="1" dirty="0">
                <a:solidFill>
                  <a:srgbClr val="C00000"/>
                </a:solidFill>
              </a:rPr>
              <a:t>esperienze di vita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71472" y="2357430"/>
            <a:ext cx="8001056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C00000"/>
                </a:solidFill>
              </a:rPr>
              <a:t> E’ </a:t>
            </a:r>
            <a:r>
              <a:rPr lang="it-IT" sz="2800" b="1" dirty="0">
                <a:solidFill>
                  <a:srgbClr val="C00000"/>
                </a:solidFill>
              </a:rPr>
              <a:t>necessario prenderle sul </a:t>
            </a:r>
            <a:r>
              <a:rPr lang="it-IT" sz="2800" b="1" dirty="0" smtClean="0">
                <a:solidFill>
                  <a:srgbClr val="C00000"/>
                </a:solidFill>
              </a:rPr>
              <a:t>serio</a:t>
            </a:r>
          </a:p>
          <a:p>
            <a:pPr algn="ctr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C00000"/>
                </a:solidFill>
              </a:rPr>
              <a:t>Non </a:t>
            </a:r>
            <a:r>
              <a:rPr lang="it-IT" sz="2800" b="1" dirty="0">
                <a:solidFill>
                  <a:srgbClr val="C00000"/>
                </a:solidFill>
              </a:rPr>
              <a:t>trattarle come ‘oggetti’ o come un fastidioso ostacolo: non si tratta di “adattarsi” alla loro </a:t>
            </a:r>
            <a:r>
              <a:rPr lang="it-IT" sz="2800" b="1" dirty="0" smtClean="0">
                <a:solidFill>
                  <a:srgbClr val="C00000"/>
                </a:solidFill>
              </a:rPr>
              <a:t>realtà</a:t>
            </a:r>
          </a:p>
          <a:p>
            <a:pPr algn="ctr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C00000"/>
                </a:solidFill>
              </a:rPr>
              <a:t> Trasformare </a:t>
            </a:r>
            <a:r>
              <a:rPr lang="it-IT" sz="2800" b="1" dirty="0">
                <a:solidFill>
                  <a:srgbClr val="C00000"/>
                </a:solidFill>
              </a:rPr>
              <a:t>lo stile dell’evangelizzazione in chiave familiare. </a:t>
            </a:r>
            <a:endParaRPr lang="es-ES" sz="2800" b="1" dirty="0">
              <a:solidFill>
                <a:srgbClr val="C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42910" y="5357826"/>
            <a:ext cx="8001056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it-IT" sz="2800" b="1" dirty="0">
                <a:solidFill>
                  <a:srgbClr val="C00000"/>
                </a:solidFill>
              </a:rPr>
              <a:t>Bisogna imparare ad ascoltare davvero le </a:t>
            </a:r>
            <a:r>
              <a:rPr lang="it-IT" sz="2800" b="1" dirty="0" smtClean="0">
                <a:solidFill>
                  <a:srgbClr val="C00000"/>
                </a:solidFill>
              </a:rPr>
              <a:t>famiglie</a:t>
            </a:r>
          </a:p>
          <a:p>
            <a:pPr algn="ctr">
              <a:buFont typeface="Arial" pitchFamily="34" charset="0"/>
              <a:buChar char="•"/>
            </a:pPr>
            <a:r>
              <a:rPr lang="it-IT" sz="2800" b="1" dirty="0" smtClean="0">
                <a:solidFill>
                  <a:srgbClr val="C00000"/>
                </a:solidFill>
              </a:rPr>
              <a:t> Bisogna </a:t>
            </a:r>
            <a:r>
              <a:rPr lang="it-IT" sz="2800" b="1" dirty="0">
                <a:solidFill>
                  <a:srgbClr val="C00000"/>
                </a:solidFill>
              </a:rPr>
              <a:t>‘innamorarsi’ di loro.</a:t>
            </a:r>
            <a:endParaRPr lang="es-E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Autofit/>
          </a:bodyPr>
          <a:lstStyle/>
          <a:p>
            <a:r>
              <a:rPr lang="it-IT" sz="6600" b="1" dirty="0">
                <a:solidFill>
                  <a:srgbClr val="FF0000"/>
                </a:solidFill>
              </a:rPr>
              <a:t>Perché? </a:t>
            </a:r>
            <a:endParaRPr lang="es-ES" sz="66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  <a:ln w="3810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600" b="1" dirty="0">
                <a:solidFill>
                  <a:srgbClr val="C00000"/>
                </a:solidFill>
              </a:rPr>
              <a:t>Due tipi di ‘perché</a:t>
            </a:r>
            <a:r>
              <a:rPr lang="it-IT" sz="3600" b="1" dirty="0" smtClean="0">
                <a:solidFill>
                  <a:srgbClr val="C00000"/>
                </a:solidFill>
              </a:rPr>
              <a:t>’</a:t>
            </a:r>
          </a:p>
          <a:p>
            <a:pPr algn="ctr"/>
            <a:endParaRPr lang="it-IT" sz="3600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rgbClr val="C00000"/>
                </a:solidFill>
              </a:rPr>
              <a:t>Le motivazioni</a:t>
            </a:r>
          </a:p>
          <a:p>
            <a:pPr algn="ctr"/>
            <a:endParaRPr lang="it-IT" sz="3600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rgbClr val="C00000"/>
                </a:solidFill>
              </a:rPr>
              <a:t>Gli obiettivi</a:t>
            </a:r>
            <a:endParaRPr lang="es-ES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857232"/>
            <a:ext cx="6858048" cy="200054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La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>
                <a:solidFill>
                  <a:schemeClr val="bg1"/>
                </a:solidFill>
              </a:rPr>
              <a:t>famiglia ha un fondamentale ruolo educativo 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>
                <a:solidFill>
                  <a:schemeClr val="bg1"/>
                </a:solidFill>
              </a:rPr>
              <a:t>che oggi sembra essere passato in secondo piano, come se molti genitori avessero abdicato e delegato questo ruolo alle varie agenzie educative in circolazione.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428728" y="3286124"/>
            <a:ext cx="7000924" cy="267765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Un ruolo che non si realizza però in una dimensione </a:t>
            </a:r>
            <a:r>
              <a:rPr lang="it-IT" sz="2400" b="1" dirty="0" smtClean="0">
                <a:solidFill>
                  <a:schemeClr val="bg1"/>
                </a:solidFill>
              </a:rPr>
              <a:t>teorica ma </a:t>
            </a:r>
            <a:r>
              <a:rPr lang="it-IT" sz="2400" b="1" dirty="0">
                <a:solidFill>
                  <a:schemeClr val="bg1"/>
                </a:solidFill>
              </a:rPr>
              <a:t>nell’esempio della vita </a:t>
            </a:r>
            <a:r>
              <a:rPr lang="it-IT" sz="2400" b="1" dirty="0" smtClean="0">
                <a:solidFill>
                  <a:schemeClr val="bg1"/>
                </a:solidFill>
              </a:rPr>
              <a:t>quotidiana </a:t>
            </a: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La </a:t>
            </a:r>
            <a:r>
              <a:rPr lang="it-IT" sz="2400" b="1" dirty="0">
                <a:solidFill>
                  <a:schemeClr val="bg1"/>
                </a:solidFill>
              </a:rPr>
              <a:t>trasmissione della fede </a:t>
            </a:r>
            <a:r>
              <a:rPr lang="it-IT" sz="2400" b="1" dirty="0" smtClean="0">
                <a:solidFill>
                  <a:schemeClr val="bg1"/>
                </a:solidFill>
              </a:rPr>
              <a:t>avviene </a:t>
            </a:r>
            <a:r>
              <a:rPr lang="it-IT" sz="2400" b="1" dirty="0">
                <a:solidFill>
                  <a:schemeClr val="bg1"/>
                </a:solidFill>
              </a:rPr>
              <a:t>attraverso i gesti di ogni giorno. </a:t>
            </a:r>
            <a:endParaRPr lang="it-IT" sz="2400" b="1" dirty="0" smtClean="0">
              <a:solidFill>
                <a:schemeClr val="bg1"/>
              </a:solidFill>
            </a:endParaRPr>
          </a:p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Non </a:t>
            </a:r>
            <a:r>
              <a:rPr lang="it-IT" sz="2400" b="1" dirty="0">
                <a:solidFill>
                  <a:schemeClr val="bg1"/>
                </a:solidFill>
              </a:rPr>
              <a:t>è compito dei genitori quello di ‘fare catechesi’, ma </a:t>
            </a:r>
            <a:r>
              <a:rPr lang="it-IT" sz="2400" b="1" dirty="0" smtClean="0">
                <a:solidFill>
                  <a:schemeClr val="bg1"/>
                </a:solidFill>
              </a:rPr>
              <a:t>di </a:t>
            </a:r>
            <a:r>
              <a:rPr lang="it-IT" sz="2400" b="1" dirty="0">
                <a:solidFill>
                  <a:schemeClr val="bg1"/>
                </a:solidFill>
              </a:rPr>
              <a:t>riscoprire la presenza di Dio nel quotidiano e di </a:t>
            </a:r>
            <a:r>
              <a:rPr lang="it-IT" sz="2400" b="1" dirty="0" smtClean="0">
                <a:solidFill>
                  <a:schemeClr val="bg1"/>
                </a:solidFill>
              </a:rPr>
              <a:t>mostrarlo </a:t>
            </a:r>
            <a:r>
              <a:rPr lang="it-IT" sz="2400" b="1" dirty="0">
                <a:solidFill>
                  <a:schemeClr val="bg1"/>
                </a:solidFill>
              </a:rPr>
              <a:t>ai figli.</a:t>
            </a:r>
            <a:endParaRPr lang="es-E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1122</Words>
  <Application>Microsoft Office PowerPoint</Application>
  <PresentationFormat>Presentación en pantalla (4:3)</PresentationFormat>
  <Paragraphs>105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Laboratorio Incontro Sacrofano  13 settembre 2014</vt:lpstr>
      <vt:lpstr>Chi?   I destinatari</vt:lpstr>
      <vt:lpstr>Diapositiva 3</vt:lpstr>
      <vt:lpstr>Diapositiva 4</vt:lpstr>
      <vt:lpstr>Diapositiva 5</vt:lpstr>
      <vt:lpstr>Diapositiva 6</vt:lpstr>
      <vt:lpstr>Diapositiva 7</vt:lpstr>
      <vt:lpstr>Perché? </vt:lpstr>
      <vt:lpstr>Diapositiva 9</vt:lpstr>
      <vt:lpstr>Diapositiva 10</vt:lpstr>
      <vt:lpstr>Diapositiva 11</vt:lpstr>
      <vt:lpstr>Diapositiva 12</vt:lpstr>
      <vt:lpstr>Diapositiva 13</vt:lpstr>
      <vt:lpstr>Diapositiva 14</vt:lpstr>
      <vt:lpstr>Come?</vt:lpstr>
      <vt:lpstr>Diapositiva 16</vt:lpstr>
      <vt:lpstr>Diapositiva 17</vt:lpstr>
      <vt:lpstr>Diapositiva 18</vt:lpstr>
      <vt:lpstr>Diapositiva 19</vt:lpstr>
      <vt:lpstr> Un possibile itinerario. </vt:lpstr>
      <vt:lpstr>Un incontro - tipo</vt:lpstr>
    </vt:vector>
  </TitlesOfParts>
  <Company>eMachines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Incontro Sacrofano 13 settembre 2014</dc:title>
  <dc:creator>Valued eMachines Customer</dc:creator>
  <cp:lastModifiedBy>Valued eMachines Customer</cp:lastModifiedBy>
  <cp:revision>25</cp:revision>
  <dcterms:created xsi:type="dcterms:W3CDTF">2014-08-10T15:56:01Z</dcterms:created>
  <dcterms:modified xsi:type="dcterms:W3CDTF">2014-09-13T17:09:41Z</dcterms:modified>
</cp:coreProperties>
</file>